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2" r:id="rId3"/>
    <p:sldId id="256" r:id="rId4"/>
    <p:sldId id="258" r:id="rId5"/>
    <p:sldId id="259" r:id="rId6"/>
    <p:sldId id="260" r:id="rId7"/>
    <p:sldId id="266" r:id="rId8"/>
    <p:sldId id="261" r:id="rId9"/>
    <p:sldId id="263" r:id="rId10"/>
    <p:sldId id="26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-Benutzer" initials="MO" lastIdx="2" clrIdx="0">
    <p:extLst>
      <p:ext uri="{19B8F6BF-5375-455C-9EA6-DF929625EA0E}">
        <p15:presenceInfo xmlns:p15="http://schemas.microsoft.com/office/powerpoint/2012/main" userId="Microsoft Office-Benutz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65"/>
    <a:srgbClr val="3FCFD5"/>
    <a:srgbClr val="9CDC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6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90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FF4-4929-8B54-838A518912E5}"/>
              </c:ext>
            </c:extLst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FF4-4929-8B54-838A518912E5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D8B-4709-AB4D-799A64987C1E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D8B-4709-AB4D-799A64987C1E}"/>
              </c:ext>
            </c:extLst>
          </c:dPt>
          <c:cat>
            <c:numRef>
              <c:f>Tabelle1!$A$2:$A$5</c:f>
              <c:numCache>
                <c:formatCode>General</c:formatCode>
                <c:ptCount val="4"/>
              </c:numCache>
            </c:numRef>
          </c:cat>
          <c:val>
            <c:numRef>
              <c:f>Tabelle1!$B$2:$B$5</c:f>
              <c:numCache>
                <c:formatCode>General</c:formatCode>
                <c:ptCount val="4"/>
                <c:pt idx="0" formatCode="0.00">
                  <c:v>0.16666666666666666</c:v>
                </c:pt>
                <c:pt idx="1">
                  <c:v>0.83333333333333337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F4-4929-8B54-838A518912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FF4-4929-8B54-838A518912E5}"/>
              </c:ext>
            </c:extLst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FF4-4929-8B54-838A518912E5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D8B-4709-AB4D-799A64987C1E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D8B-4709-AB4D-799A64987C1E}"/>
              </c:ext>
            </c:extLst>
          </c:dPt>
          <c:cat>
            <c:numRef>
              <c:f>Tabelle1!$A$2:$A$5</c:f>
              <c:numCache>
                <c:formatCode>General</c:formatCode>
                <c:ptCount val="4"/>
              </c:numCache>
            </c:numRef>
          </c:cat>
          <c:val>
            <c:numRef>
              <c:f>Tabelle1!$B$2:$B$5</c:f>
              <c:numCache>
                <c:formatCode>General</c:formatCode>
                <c:ptCount val="4"/>
                <c:pt idx="0" formatCode="0.00">
                  <c:v>0.16666666666666666</c:v>
                </c:pt>
                <c:pt idx="1">
                  <c:v>0.83333333333333337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F4-4929-8B54-838A518912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FF4-4929-8B54-838A518912E5}"/>
              </c:ext>
            </c:extLst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FF4-4929-8B54-838A518912E5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D8B-4709-AB4D-799A64987C1E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D8B-4709-AB4D-799A64987C1E}"/>
              </c:ext>
            </c:extLst>
          </c:dPt>
          <c:cat>
            <c:numRef>
              <c:f>Tabelle1!$A$2:$A$5</c:f>
              <c:numCache>
                <c:formatCode>General</c:formatCode>
                <c:ptCount val="4"/>
              </c:numCache>
            </c:numRef>
          </c:cat>
          <c:val>
            <c:numRef>
              <c:f>Tabelle1!$B$2:$B$5</c:f>
              <c:numCache>
                <c:formatCode>General</c:formatCode>
                <c:ptCount val="4"/>
                <c:pt idx="0" formatCode="0.00">
                  <c:v>0.16666666666666666</c:v>
                </c:pt>
                <c:pt idx="1">
                  <c:v>0.83333333333333337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F4-4929-8B54-838A518912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Tabelle1!$C$1</c:f>
              <c:strCache>
                <c:ptCount val="1"/>
                <c:pt idx="0">
                  <c:v>Spalte2</c:v>
                </c:pt>
              </c:strCache>
            </c:strRef>
          </c:tx>
          <c:dPt>
            <c:idx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FF4-4929-8B54-838A518912E5}"/>
              </c:ext>
            </c:extLst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FF4-4929-8B54-838A518912E5}"/>
              </c:ext>
            </c:extLst>
          </c:dPt>
          <c:cat>
            <c:numRef>
              <c:f>Tabelle1!$A$2:$A$3</c:f>
              <c:numCache>
                <c:formatCode>General</c:formatCode>
                <c:ptCount val="2"/>
              </c:numCache>
            </c:num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0.41666666666666669</c:v>
                </c:pt>
                <c:pt idx="1">
                  <c:v>0.58333333333333326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F4-4929-8B54-838A518912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FF4-4929-8B54-838A518912E5}"/>
              </c:ext>
            </c:extLst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FF4-4929-8B54-838A518912E5}"/>
              </c:ext>
            </c:extLst>
          </c:dPt>
          <c:cat>
            <c:numRef>
              <c:f>Tabelle1!$A$2:$A$3</c:f>
              <c:numCache>
                <c:formatCode>General</c:formatCode>
                <c:ptCount val="2"/>
              </c:numCache>
            </c:numRef>
          </c:cat>
          <c:val>
            <c:numRef>
              <c:f>Tabelle1!$D$2:$D$3</c:f>
              <c:numCache>
                <c:formatCode>General</c:formatCode>
                <c:ptCount val="2"/>
                <c:pt idx="0">
                  <c:v>8.3333333333333329E-2</c:v>
                </c:pt>
                <c:pt idx="1">
                  <c:v>0.91666666666666663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F4-4929-8B54-838A518912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CC6-4349-9051-5F5FB608661E}"/>
              </c:ext>
            </c:extLst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CC6-4349-9051-5F5FB608661E}"/>
              </c:ext>
            </c:extLst>
          </c:dPt>
          <c:cat>
            <c:numRef>
              <c:f>Tabelle1!$A$2:$A$3</c:f>
              <c:numCache>
                <c:formatCode>General</c:formatCode>
                <c:ptCount val="2"/>
              </c:numCache>
            </c:numRef>
          </c:cat>
          <c:val>
            <c:numRef>
              <c:f>Tabelle1!$D$2:$D$3</c:f>
              <c:numCache>
                <c:formatCode>General</c:formatCode>
                <c:ptCount val="2"/>
                <c:pt idx="0">
                  <c:v>8.3333333333333329E-2</c:v>
                </c:pt>
                <c:pt idx="1">
                  <c:v>0.91666666666666663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C6-4349-9051-5F5FB60866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A9-4E2C-A6FF-8E87312942A9}"/>
              </c:ext>
            </c:extLst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A9-4E2C-A6FF-8E87312942A9}"/>
              </c:ext>
            </c:extLst>
          </c:dPt>
          <c:cat>
            <c:numRef>
              <c:f>Tabelle1!$A$2:$A$3</c:f>
              <c:numCache>
                <c:formatCode>General</c:formatCode>
                <c:ptCount val="2"/>
              </c:numCache>
            </c:numRef>
          </c:cat>
          <c:val>
            <c:numRef>
              <c:f>Tabelle1!$D$2:$D$3</c:f>
              <c:numCache>
                <c:formatCode>General</c:formatCode>
                <c:ptCount val="2"/>
                <c:pt idx="0">
                  <c:v>8.3333333333333329E-2</c:v>
                </c:pt>
                <c:pt idx="1">
                  <c:v>0.91666666666666663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0A9-4E2C-A6FF-8E87312942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715D-835E-4DE0-B3B8-DFD8D8A6214B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397A-AD88-4B4F-B856-2D6BF5273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812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715D-835E-4DE0-B3B8-DFD8D8A6214B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397A-AD88-4B4F-B856-2D6BF5273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564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715D-835E-4DE0-B3B8-DFD8D8A6214B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397A-AD88-4B4F-B856-2D6BF5273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122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715D-835E-4DE0-B3B8-DFD8D8A6214B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397A-AD88-4B4F-B856-2D6BF5273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458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715D-835E-4DE0-B3B8-DFD8D8A6214B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397A-AD88-4B4F-B856-2D6BF5273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76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715D-835E-4DE0-B3B8-DFD8D8A6214B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397A-AD88-4B4F-B856-2D6BF5273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296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715D-835E-4DE0-B3B8-DFD8D8A6214B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397A-AD88-4B4F-B856-2D6BF5273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90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715D-835E-4DE0-B3B8-DFD8D8A6214B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397A-AD88-4B4F-B856-2D6BF5273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13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715D-835E-4DE0-B3B8-DFD8D8A6214B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397A-AD88-4B4F-B856-2D6BF5273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38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715D-835E-4DE0-B3B8-DFD8D8A6214B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397A-AD88-4B4F-B856-2D6BF5273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12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715D-835E-4DE0-B3B8-DFD8D8A6214B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397A-AD88-4B4F-B856-2D6BF5273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455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A715D-835E-4DE0-B3B8-DFD8D8A6214B}" type="datetimeFigureOut">
              <a:rPr lang="de-DE" smtClean="0"/>
              <a:t>05.10.2018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6397A-AD88-4B4F-B856-2D6BF5273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53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3827"/>
            <a:ext cx="7772400" cy="1470025"/>
          </a:xfrm>
        </p:spPr>
        <p:txBody>
          <a:bodyPr>
            <a:normAutofit/>
          </a:bodyPr>
          <a:lstStyle/>
          <a:p>
            <a:r>
              <a:rPr lang="de-DE" sz="4400" b="1" dirty="0"/>
              <a:t>Malaria mit dem „Gene Drive“ bekämpfen?</a:t>
            </a:r>
            <a:endParaRPr 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>
          <a:xfrm>
            <a:off x="1371600" y="5025542"/>
            <a:ext cx="6400800" cy="580156"/>
          </a:xfrm>
        </p:spPr>
        <p:txBody>
          <a:bodyPr>
            <a:normAutofit/>
          </a:bodyPr>
          <a:lstStyle/>
          <a:p>
            <a:r>
              <a:rPr lang="de-DE" sz="2800" i="1" dirty="0"/>
              <a:t>Ablauf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12" y="803959"/>
            <a:ext cx="3124175" cy="1756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178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>
                <a:latin typeface="Calibri" panose="020F0502020204030204" pitchFamily="34" charset="0"/>
                <a:cs typeface="Calibri" panose="020F0502020204030204" pitchFamily="34" charset="0"/>
              </a:rPr>
              <a:t>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Was habt ihr gedacht, als ihr zuerst vom Gene Drive gehört habt?</a:t>
            </a:r>
          </a:p>
          <a:p>
            <a:r>
              <a:rPr lang="de-DE" dirty="0"/>
              <a:t>Wie denkt ihr nach der Diskussion darüber?</a:t>
            </a:r>
          </a:p>
          <a:p>
            <a:r>
              <a:rPr lang="de-DE" dirty="0"/>
              <a:t>Wie war es, eine Rolle zu spielen?</a:t>
            </a:r>
          </a:p>
          <a:p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94127910"/>
              </p:ext>
            </p:extLst>
          </p:nvPr>
        </p:nvGraphicFramePr>
        <p:xfrm>
          <a:off x="7749464" y="158859"/>
          <a:ext cx="1150696" cy="927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7941869" y="1021063"/>
            <a:ext cx="958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5 Min</a:t>
            </a:r>
          </a:p>
        </p:txBody>
      </p:sp>
    </p:spTree>
    <p:extLst>
      <p:ext uri="{BB962C8B-B14F-4D97-AF65-F5344CB8AC3E}">
        <p14:creationId xmlns:p14="http://schemas.microsoft.com/office/powerpoint/2010/main" val="1841236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974" y="5457554"/>
            <a:ext cx="1799999" cy="858404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09" y="159033"/>
            <a:ext cx="1591348" cy="894518"/>
          </a:xfrm>
          <a:prstGeom prst="rect">
            <a:avLst/>
          </a:prstGeom>
        </p:spPr>
      </p:pic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62813" y="229633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de-DE" sz="4000" b="1" dirty="0">
                <a:latin typeface="Calibri" panose="020F0502020204030204" pitchFamily="34" charset="0"/>
                <a:cs typeface="Calibri" panose="020F0502020204030204" pitchFamily="34" charset="0"/>
              </a:rPr>
              <a:t>Vielen Dank für euren Einsatz!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54318" y="5319054"/>
            <a:ext cx="13825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Ein Projekt von:</a:t>
            </a:r>
            <a:endParaRPr lang="de-DE" sz="12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743" y="5199430"/>
            <a:ext cx="1929388" cy="1374651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33" y="5737370"/>
            <a:ext cx="2905848" cy="29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135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3" y="175190"/>
            <a:ext cx="1591348" cy="894518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78272" y="1021063"/>
            <a:ext cx="7886700" cy="1325563"/>
          </a:xfrm>
        </p:spPr>
        <p:txBody>
          <a:bodyPr>
            <a:normAutofit/>
          </a:bodyPr>
          <a:lstStyle/>
          <a:p>
            <a:r>
              <a:rPr lang="de-DE" sz="3600" b="1" dirty="0">
                <a:latin typeface="Calibri" panose="020F0502020204030204" pitchFamily="34" charset="0"/>
                <a:cs typeface="Calibri" panose="020F0502020204030204" pitchFamily="34" charset="0"/>
              </a:rPr>
              <a:t>Handlungsoptionen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620105" y="2481526"/>
            <a:ext cx="8186166" cy="3163344"/>
          </a:xfrm>
        </p:spPr>
        <p:txBody>
          <a:bodyPr/>
          <a:lstStyle/>
          <a:p>
            <a:r>
              <a:rPr lang="de-DE" dirty="0"/>
              <a:t>Ein Gene Drive soll eingesetzt werden, um Malariamücken </a:t>
            </a:r>
            <a:r>
              <a:rPr lang="de-DE" b="1" dirty="0"/>
              <a:t>auszurotten.</a:t>
            </a:r>
          </a:p>
          <a:p>
            <a:r>
              <a:rPr lang="de-DE" dirty="0"/>
              <a:t>Ein Gene Drive soll eingesetzt werden, um Malariamücken </a:t>
            </a:r>
            <a:r>
              <a:rPr lang="de-DE" b="1" dirty="0"/>
              <a:t>gegen den Krankheitserreger resistent</a:t>
            </a:r>
            <a:r>
              <a:rPr lang="de-DE" dirty="0"/>
              <a:t> zu machen.</a:t>
            </a:r>
          </a:p>
          <a:p>
            <a:r>
              <a:rPr lang="de-DE" dirty="0"/>
              <a:t>Ein Gene Drive soll </a:t>
            </a:r>
            <a:r>
              <a:rPr lang="de-DE" b="1" dirty="0"/>
              <a:t>nicht eingesetzt </a:t>
            </a:r>
            <a:r>
              <a:rPr lang="de-DE" dirty="0"/>
              <a:t>werden.</a:t>
            </a:r>
          </a:p>
        </p:txBody>
      </p:sp>
    </p:spTree>
    <p:extLst>
      <p:ext uri="{BB962C8B-B14F-4D97-AF65-F5344CB8AC3E}">
        <p14:creationId xmlns:p14="http://schemas.microsoft.com/office/powerpoint/2010/main" val="180365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3" y="175190"/>
            <a:ext cx="1591348" cy="894518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61180" y="939586"/>
            <a:ext cx="78867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latin typeface="+mn-lt"/>
              </a:rPr>
              <a:t>Rollenfindung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628650" y="2346626"/>
            <a:ext cx="8186166" cy="3163344"/>
          </a:xfrm>
        </p:spPr>
        <p:txBody>
          <a:bodyPr/>
          <a:lstStyle/>
          <a:p>
            <a:r>
              <a:rPr lang="de-DE" i="1" dirty="0"/>
              <a:t>Bürgermeisterin		</a:t>
            </a:r>
            <a:r>
              <a:rPr lang="de-DE" dirty="0"/>
              <a:t>Louise </a:t>
            </a:r>
            <a:r>
              <a:rPr lang="de-DE" dirty="0" err="1"/>
              <a:t>Bobanga</a:t>
            </a:r>
            <a:r>
              <a:rPr lang="de-DE" dirty="0"/>
              <a:t> </a:t>
            </a:r>
          </a:p>
          <a:p>
            <a:r>
              <a:rPr lang="de-DE" i="1" dirty="0"/>
              <a:t>Dorfbewohner		</a:t>
            </a:r>
            <a:r>
              <a:rPr lang="de-DE" dirty="0"/>
              <a:t>Michael </a:t>
            </a:r>
            <a:r>
              <a:rPr lang="de-DE" dirty="0" err="1"/>
              <a:t>Kobango</a:t>
            </a:r>
            <a:endParaRPr lang="de-DE" dirty="0"/>
          </a:p>
          <a:p>
            <a:r>
              <a:rPr lang="de-DE" i="1" dirty="0"/>
              <a:t>Ärztin			</a:t>
            </a:r>
            <a:r>
              <a:rPr lang="de-DE" dirty="0"/>
              <a:t>Dr. Judith </a:t>
            </a:r>
            <a:r>
              <a:rPr lang="de-DE" dirty="0" err="1"/>
              <a:t>Kayembe</a:t>
            </a:r>
            <a:endParaRPr lang="de-DE" dirty="0"/>
          </a:p>
          <a:p>
            <a:r>
              <a:rPr lang="de-DE" i="1" dirty="0"/>
              <a:t>Forscherin			</a:t>
            </a:r>
            <a:r>
              <a:rPr lang="de-DE" dirty="0"/>
              <a:t>Prof. Marie </a:t>
            </a:r>
            <a:r>
              <a:rPr lang="de-DE" dirty="0" err="1"/>
              <a:t>Umesumbu</a:t>
            </a:r>
            <a:endParaRPr lang="de-DE" dirty="0"/>
          </a:p>
          <a:p>
            <a:r>
              <a:rPr lang="de-DE" i="1" dirty="0"/>
              <a:t>Umweltschützer		</a:t>
            </a:r>
            <a:r>
              <a:rPr lang="de-DE" dirty="0"/>
              <a:t>Simon </a:t>
            </a:r>
            <a:r>
              <a:rPr lang="de-DE" dirty="0" err="1"/>
              <a:t>Bikulu</a:t>
            </a:r>
            <a:endParaRPr lang="de-DE" dirty="0"/>
          </a:p>
          <a:p>
            <a:r>
              <a:rPr lang="de-DE" i="1" dirty="0"/>
              <a:t>Entwicklungshelfer	</a:t>
            </a:r>
            <a:r>
              <a:rPr lang="de-DE" dirty="0"/>
              <a:t>Pierre </a:t>
            </a:r>
            <a:r>
              <a:rPr lang="de-DE" dirty="0" err="1"/>
              <a:t>Mmari</a:t>
            </a:r>
            <a:endParaRPr lang="de-DE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000681039"/>
              </p:ext>
            </p:extLst>
          </p:nvPr>
        </p:nvGraphicFramePr>
        <p:xfrm>
          <a:off x="7749464" y="158859"/>
          <a:ext cx="1150696" cy="927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7941869" y="1021063"/>
            <a:ext cx="958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10 Min</a:t>
            </a:r>
          </a:p>
        </p:txBody>
      </p:sp>
      <p:sp>
        <p:nvSpPr>
          <p:cNvPr id="11" name="Inhaltsplatzhalter 5"/>
          <p:cNvSpPr txBox="1">
            <a:spLocks/>
          </p:cNvSpPr>
          <p:nvPr/>
        </p:nvSpPr>
        <p:spPr>
          <a:xfrm>
            <a:off x="261180" y="5591447"/>
            <a:ext cx="8638980" cy="1065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b="1" dirty="0">
                <a:solidFill>
                  <a:srgbClr val="006265"/>
                </a:solidFill>
              </a:rPr>
              <a:t>Welche Werte sind für eure Rolle wichtig? </a:t>
            </a:r>
            <a:endParaRPr lang="de-DE" dirty="0">
              <a:solidFill>
                <a:srgbClr val="0062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798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09" y="159033"/>
            <a:ext cx="1591348" cy="894518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78273" y="941628"/>
            <a:ext cx="78867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latin typeface="Calibri" panose="020F0502020204030204" pitchFamily="34" charset="0"/>
                <a:cs typeface="Calibri" panose="020F0502020204030204" pitchFamily="34" charset="0"/>
              </a:rPr>
              <a:t>Argumente finden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585922" y="2358721"/>
            <a:ext cx="8186166" cy="3163344"/>
          </a:xfrm>
        </p:spPr>
        <p:txBody>
          <a:bodyPr/>
          <a:lstStyle/>
          <a:p>
            <a:r>
              <a:rPr lang="de-DE" dirty="0"/>
              <a:t>Entwickelt eigene Argumente aus der Perspektive der Rolle.</a:t>
            </a:r>
          </a:p>
          <a:p>
            <a:r>
              <a:rPr lang="de-DE" dirty="0"/>
              <a:t>Diskutiert die für euch wichtigsten Argumente von den </a:t>
            </a:r>
            <a:r>
              <a:rPr lang="de-DE" dirty="0" err="1" smtClean="0"/>
              <a:t>Argumentekarten</a:t>
            </a:r>
            <a:r>
              <a:rPr lang="de-DE" dirty="0"/>
              <a:t>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068275032"/>
              </p:ext>
            </p:extLst>
          </p:nvPr>
        </p:nvGraphicFramePr>
        <p:xfrm>
          <a:off x="7749464" y="142702"/>
          <a:ext cx="1150696" cy="927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7941869" y="1021063"/>
            <a:ext cx="958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10 Min</a:t>
            </a:r>
          </a:p>
        </p:txBody>
      </p:sp>
    </p:spTree>
    <p:extLst>
      <p:ext uri="{BB962C8B-B14F-4D97-AF65-F5344CB8AC3E}">
        <p14:creationId xmlns:p14="http://schemas.microsoft.com/office/powerpoint/2010/main" val="3850735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3" y="175190"/>
            <a:ext cx="1591348" cy="894518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78273" y="1021063"/>
            <a:ext cx="78867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latin typeface="Calibri" panose="020F0502020204030204" pitchFamily="34" charset="0"/>
                <a:cs typeface="Calibri" panose="020F0502020204030204" pitchFamily="34" charset="0"/>
              </a:rPr>
              <a:t>Vorbereitung auf die Diskussion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628650" y="2346626"/>
            <a:ext cx="8186166" cy="3163344"/>
          </a:xfrm>
        </p:spPr>
        <p:txBody>
          <a:bodyPr/>
          <a:lstStyle/>
          <a:p>
            <a:r>
              <a:rPr lang="de-DE" dirty="0"/>
              <a:t>Schreibt die drei wichtigsten Argumente auf.</a:t>
            </a:r>
          </a:p>
          <a:p>
            <a:r>
              <a:rPr lang="de-DE" dirty="0"/>
              <a:t>Entscheidet, wer sie vortragen wird.</a:t>
            </a:r>
          </a:p>
          <a:p>
            <a:r>
              <a:rPr lang="de-DE" dirty="0"/>
              <a:t>Überlegt Argumente anderer Rollen und bereitet Gegenargumente vor.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659245817"/>
              </p:ext>
            </p:extLst>
          </p:nvPr>
        </p:nvGraphicFramePr>
        <p:xfrm>
          <a:off x="7749464" y="158859"/>
          <a:ext cx="1150696" cy="927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7941869" y="1021063"/>
            <a:ext cx="958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10 Min</a:t>
            </a:r>
          </a:p>
        </p:txBody>
      </p:sp>
    </p:spTree>
    <p:extLst>
      <p:ext uri="{BB962C8B-B14F-4D97-AF65-F5344CB8AC3E}">
        <p14:creationId xmlns:p14="http://schemas.microsoft.com/office/powerpoint/2010/main" val="168238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55760" y="4776826"/>
            <a:ext cx="7886700" cy="1360627"/>
          </a:xfrm>
        </p:spPr>
        <p:txBody>
          <a:bodyPr>
            <a:normAutofit/>
          </a:bodyPr>
          <a:lstStyle/>
          <a:p>
            <a:pPr algn="ctr"/>
            <a:r>
              <a:rPr lang="de-DE" sz="6600" b="1" dirty="0">
                <a:latin typeface="+mn-lt"/>
              </a:rPr>
              <a:t>Malaria-Konferenz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45" y="102413"/>
            <a:ext cx="6908910" cy="443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97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3" y="175190"/>
            <a:ext cx="1591348" cy="894518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78272" y="1021063"/>
            <a:ext cx="7886700" cy="1325563"/>
          </a:xfrm>
        </p:spPr>
        <p:txBody>
          <a:bodyPr>
            <a:normAutofit/>
          </a:bodyPr>
          <a:lstStyle/>
          <a:p>
            <a:r>
              <a:rPr lang="de-DE" sz="3600" b="1" dirty="0">
                <a:latin typeface="Calibri" panose="020F0502020204030204" pitchFamily="34" charset="0"/>
                <a:cs typeface="Calibri" panose="020F0502020204030204" pitchFamily="34" charset="0"/>
              </a:rPr>
              <a:t>Handlungsoptionen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620105" y="2481526"/>
            <a:ext cx="8186166" cy="3163344"/>
          </a:xfrm>
        </p:spPr>
        <p:txBody>
          <a:bodyPr/>
          <a:lstStyle/>
          <a:p>
            <a:r>
              <a:rPr lang="de-DE" dirty="0"/>
              <a:t>Ein Gene Drive soll eingesetzt werden, um Malariamücken </a:t>
            </a:r>
            <a:r>
              <a:rPr lang="de-DE" b="1" dirty="0"/>
              <a:t>auszurotten.</a:t>
            </a:r>
          </a:p>
          <a:p>
            <a:r>
              <a:rPr lang="de-DE" dirty="0"/>
              <a:t>Ein Gene Drive soll eingesetzt werden, um Malariamücken </a:t>
            </a:r>
            <a:r>
              <a:rPr lang="de-DE" b="1" dirty="0"/>
              <a:t>gegen den Krankheitserreger resistent</a:t>
            </a:r>
            <a:r>
              <a:rPr lang="de-DE" dirty="0"/>
              <a:t> zu machen.</a:t>
            </a:r>
          </a:p>
          <a:p>
            <a:r>
              <a:rPr lang="de-DE" dirty="0"/>
              <a:t>Ein Gene Drive soll </a:t>
            </a:r>
            <a:r>
              <a:rPr lang="de-DE" b="1" dirty="0"/>
              <a:t>nicht eingesetzt </a:t>
            </a:r>
            <a:r>
              <a:rPr lang="de-DE" dirty="0"/>
              <a:t>werden.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614826315"/>
              </p:ext>
            </p:extLst>
          </p:nvPr>
        </p:nvGraphicFramePr>
        <p:xfrm>
          <a:off x="7749464" y="158859"/>
          <a:ext cx="1150696" cy="927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7941869" y="1021063"/>
            <a:ext cx="958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25 Min</a:t>
            </a:r>
          </a:p>
        </p:txBody>
      </p:sp>
    </p:spTree>
    <p:extLst>
      <p:ext uri="{BB962C8B-B14F-4D97-AF65-F5344CB8AC3E}">
        <p14:creationId xmlns:p14="http://schemas.microsoft.com/office/powerpoint/2010/main" val="2956915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3" y="175190"/>
            <a:ext cx="1591348" cy="894518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78272" y="992856"/>
            <a:ext cx="78867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latin typeface="Calibri" panose="020F0502020204030204" pitchFamily="34" charset="0"/>
                <a:cs typeface="Calibri" panose="020F0502020204030204" pitchFamily="34" charset="0"/>
              </a:rPr>
              <a:t>Abstimmung</a:t>
            </a:r>
          </a:p>
        </p:txBody>
      </p:sp>
      <p:graphicFrame>
        <p:nvGraphicFramePr>
          <p:cNvPr id="2" name="Inhaltsplatzhalt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345586"/>
              </p:ext>
            </p:extLst>
          </p:nvPr>
        </p:nvGraphicFramePr>
        <p:xfrm>
          <a:off x="628650" y="2122488"/>
          <a:ext cx="7937449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9180">
                  <a:extLst>
                    <a:ext uri="{9D8B030D-6E8A-4147-A177-3AD203B41FA5}">
                      <a16:colId xmlns:a16="http://schemas.microsoft.com/office/drawing/2014/main" val="2232445373"/>
                    </a:ext>
                  </a:extLst>
                </a:gridCol>
                <a:gridCol w="1894637">
                  <a:extLst>
                    <a:ext uri="{9D8B030D-6E8A-4147-A177-3AD203B41FA5}">
                      <a16:colId xmlns:a16="http://schemas.microsoft.com/office/drawing/2014/main" val="3251563794"/>
                    </a:ext>
                  </a:extLst>
                </a:gridCol>
                <a:gridCol w="2106778">
                  <a:extLst>
                    <a:ext uri="{9D8B030D-6E8A-4147-A177-3AD203B41FA5}">
                      <a16:colId xmlns:a16="http://schemas.microsoft.com/office/drawing/2014/main" val="3446059026"/>
                    </a:ext>
                  </a:extLst>
                </a:gridCol>
                <a:gridCol w="1806854">
                  <a:extLst>
                    <a:ext uri="{9D8B030D-6E8A-4147-A177-3AD203B41FA5}">
                      <a16:colId xmlns:a16="http://schemas.microsoft.com/office/drawing/2014/main" val="1489974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Handlungs</a:t>
                      </a:r>
                      <a:r>
                        <a:rPr lang="de-DE" baseline="0" dirty="0"/>
                        <a:t>optionen: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6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1. Malariamücke</a:t>
                      </a:r>
                      <a:r>
                        <a:rPr lang="de-DE" baseline="0" dirty="0"/>
                        <a:t> ausrotten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6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2. Malariamücke resistent</a:t>
                      </a:r>
                      <a:r>
                        <a:rPr lang="de-DE" baseline="0" dirty="0"/>
                        <a:t> gegen Krankheitserreger machen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6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3. Gene Drive nicht einsetzen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091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Bürgermeisterin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019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Dorfbewohner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041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Ärztin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399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Forscherin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094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Umweltschützer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469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Entwicklungshelfer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241369"/>
                  </a:ext>
                </a:extLst>
              </a:tr>
            </a:tbl>
          </a:graphicData>
        </a:graphic>
      </p:graphicFrame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967694373"/>
              </p:ext>
            </p:extLst>
          </p:nvPr>
        </p:nvGraphicFramePr>
        <p:xfrm>
          <a:off x="7749464" y="158859"/>
          <a:ext cx="1150696" cy="927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7941869" y="1021063"/>
            <a:ext cx="958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5 Min</a:t>
            </a:r>
          </a:p>
        </p:txBody>
      </p:sp>
      <p:sp>
        <p:nvSpPr>
          <p:cNvPr id="8" name="Inhaltsplatzhalter 5"/>
          <p:cNvSpPr txBox="1">
            <a:spLocks/>
          </p:cNvSpPr>
          <p:nvPr/>
        </p:nvSpPr>
        <p:spPr>
          <a:xfrm>
            <a:off x="633529" y="5749751"/>
            <a:ext cx="8186166" cy="8778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b="1" dirty="0">
                <a:solidFill>
                  <a:srgbClr val="005F61"/>
                </a:solidFill>
              </a:rPr>
              <a:t>Jede Gruppe hat eine Stimme.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0642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09" y="159033"/>
            <a:ext cx="1591348" cy="894518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78273" y="1021063"/>
            <a:ext cx="78867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latin typeface="Calibri" panose="020F0502020204030204" pitchFamily="34" charset="0"/>
                <a:cs typeface="Calibri" panose="020F0502020204030204" pitchFamily="34" charset="0"/>
              </a:rPr>
              <a:t>Persönliche Meinung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628650" y="2122603"/>
            <a:ext cx="8186166" cy="2134843"/>
          </a:xfrm>
        </p:spPr>
        <p:txBody>
          <a:bodyPr/>
          <a:lstStyle/>
          <a:p>
            <a:r>
              <a:rPr lang="de-DE" dirty="0"/>
              <a:t>Markiere deine Meinung auf dem </a:t>
            </a:r>
            <a:r>
              <a:rPr lang="de-DE" dirty="0" smtClean="0"/>
              <a:t>Abstimmungsblatt.</a:t>
            </a:r>
            <a:endParaRPr lang="de-DE" dirty="0"/>
          </a:p>
          <a:p>
            <a:endParaRPr lang="de-DE" dirty="0"/>
          </a:p>
        </p:txBody>
      </p:sp>
      <p:sp>
        <p:nvSpPr>
          <p:cNvPr id="8" name="Inhaltsplatzhalter 5"/>
          <p:cNvSpPr txBox="1">
            <a:spLocks/>
          </p:cNvSpPr>
          <p:nvPr/>
        </p:nvSpPr>
        <p:spPr>
          <a:xfrm>
            <a:off x="628650" y="4623206"/>
            <a:ext cx="8186166" cy="20189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b="1" dirty="0">
              <a:solidFill>
                <a:srgbClr val="005F61"/>
              </a:solidFill>
            </a:endParaRPr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94127910"/>
              </p:ext>
            </p:extLst>
          </p:nvPr>
        </p:nvGraphicFramePr>
        <p:xfrm>
          <a:off x="7749464" y="158859"/>
          <a:ext cx="1150696" cy="927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7941869" y="1021063"/>
            <a:ext cx="958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5 Min</a:t>
            </a:r>
          </a:p>
        </p:txBody>
      </p:sp>
    </p:spTree>
    <p:extLst>
      <p:ext uri="{BB962C8B-B14F-4D97-AF65-F5344CB8AC3E}">
        <p14:creationId xmlns:p14="http://schemas.microsoft.com/office/powerpoint/2010/main" val="2965731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238</Words>
  <Application>Microsoft Office PowerPoint</Application>
  <PresentationFormat>Bildschirmpräsentation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Malaria mit dem „Gene Drive“ bekämpfen?</vt:lpstr>
      <vt:lpstr>Handlungsoptionen</vt:lpstr>
      <vt:lpstr>Rollenfindung</vt:lpstr>
      <vt:lpstr>Argumente finden</vt:lpstr>
      <vt:lpstr>Vorbereitung auf die Diskussion</vt:lpstr>
      <vt:lpstr>Malaria-Konferenz</vt:lpstr>
      <vt:lpstr>Handlungsoptionen</vt:lpstr>
      <vt:lpstr>Abstimmung</vt:lpstr>
      <vt:lpstr>Persönliche Meinung</vt:lpstr>
      <vt:lpstr>Feedback</vt:lpstr>
      <vt:lpstr>Vielen Dank für euren Einsatz!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across</dc:creator>
  <cp:lastModifiedBy>across</cp:lastModifiedBy>
  <cp:revision>48</cp:revision>
  <dcterms:created xsi:type="dcterms:W3CDTF">2018-07-26T14:37:04Z</dcterms:created>
  <dcterms:modified xsi:type="dcterms:W3CDTF">2018-10-05T13:48:16Z</dcterms:modified>
</cp:coreProperties>
</file>